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325" r:id="rId3"/>
    <p:sldId id="268" r:id="rId4"/>
    <p:sldId id="322" r:id="rId5"/>
    <p:sldId id="323" r:id="rId6"/>
    <p:sldId id="259" r:id="rId7"/>
    <p:sldId id="311" r:id="rId8"/>
    <p:sldId id="272" r:id="rId9"/>
    <p:sldId id="312" r:id="rId10"/>
    <p:sldId id="326" r:id="rId11"/>
    <p:sldId id="327" r:id="rId12"/>
    <p:sldId id="328" r:id="rId13"/>
    <p:sldId id="329" r:id="rId14"/>
    <p:sldId id="273" r:id="rId15"/>
    <p:sldId id="292" r:id="rId16"/>
    <p:sldId id="314" r:id="rId17"/>
    <p:sldId id="296" r:id="rId18"/>
    <p:sldId id="274" r:id="rId19"/>
    <p:sldId id="333" r:id="rId20"/>
    <p:sldId id="315" r:id="rId21"/>
    <p:sldId id="340" r:id="rId22"/>
    <p:sldId id="330" r:id="rId23"/>
    <p:sldId id="331" r:id="rId24"/>
    <p:sldId id="332" r:id="rId25"/>
    <p:sldId id="316" r:id="rId26"/>
    <p:sldId id="334" r:id="rId27"/>
    <p:sldId id="317" r:id="rId28"/>
    <p:sldId id="335" r:id="rId29"/>
    <p:sldId id="336" r:id="rId30"/>
    <p:sldId id="337" r:id="rId31"/>
    <p:sldId id="338" r:id="rId32"/>
    <p:sldId id="318" r:id="rId33"/>
    <p:sldId id="320" r:id="rId34"/>
    <p:sldId id="260" r:id="rId35"/>
    <p:sldId id="269" r:id="rId36"/>
  </p:sldIdLst>
  <p:sldSz cx="9144000" cy="6858000" type="screen4x3"/>
  <p:notesSz cx="6858000" cy="9144000"/>
  <p:custDataLst>
    <p:tags r:id="rId3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FA31AEA-5954-405A-9D6E-3C7098711281}">
          <p14:sldIdLst>
            <p14:sldId id="256"/>
            <p14:sldId id="325"/>
            <p14:sldId id="268"/>
            <p14:sldId id="322"/>
            <p14:sldId id="323"/>
            <p14:sldId id="259"/>
            <p14:sldId id="311"/>
            <p14:sldId id="272"/>
            <p14:sldId id="312"/>
            <p14:sldId id="326"/>
            <p14:sldId id="327"/>
            <p14:sldId id="328"/>
            <p14:sldId id="329"/>
            <p14:sldId id="273"/>
            <p14:sldId id="292"/>
            <p14:sldId id="314"/>
            <p14:sldId id="296"/>
            <p14:sldId id="274"/>
            <p14:sldId id="333"/>
            <p14:sldId id="315"/>
            <p14:sldId id="340"/>
            <p14:sldId id="330"/>
            <p14:sldId id="331"/>
            <p14:sldId id="332"/>
            <p14:sldId id="316"/>
            <p14:sldId id="334"/>
            <p14:sldId id="317"/>
            <p14:sldId id="335"/>
            <p14:sldId id="336"/>
            <p14:sldId id="337"/>
            <p14:sldId id="338"/>
          </p14:sldIdLst>
        </p14:section>
        <p14:section name="Раздел без заголовка" id="{AC81DBF5-25DF-44F4-809D-BA0952925A07}">
          <p14:sldIdLst>
            <p14:sldId id="318"/>
            <p14:sldId id="320"/>
            <p14:sldId id="260"/>
            <p14:sldId id="26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1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9353824781607376"/>
          <c:y val="0.70460761610291556"/>
          <c:w val="0.26727008293384102"/>
          <c:h val="0.22494792820886958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4920331488487512E-2"/>
          <c:y val="0"/>
          <c:w val="0.79666885256911024"/>
          <c:h val="1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3349524319316894"/>
          <c:y val="0.70237109804700881"/>
          <c:w val="0.26501000429076771"/>
          <c:h val="0.29465066329530309"/>
        </c:manualLayout>
      </c:layout>
      <c:overlay val="0"/>
      <c:txPr>
        <a:bodyPr/>
        <a:lstStyle/>
        <a:p>
          <a:pPr>
            <a:defRPr sz="2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14</a:t>
                    </a:r>
                    <a:r>
                      <a:rPr lang="en-US" smtClean="0"/>
                      <a:t>%</a:t>
                    </a:r>
                    <a:r>
                      <a:rPr lang="ru-RU" smtClean="0"/>
                      <a:t> (</a:t>
                    </a:r>
                    <a:r>
                      <a:rPr lang="ru-RU" i="1" smtClean="0"/>
                      <a:t>42%</a:t>
                    </a:r>
                    <a:r>
                      <a:rPr lang="ru-RU" smtClean="0"/>
                      <a:t>)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17</a:t>
                    </a:r>
                    <a:r>
                      <a:rPr lang="en-US" smtClean="0"/>
                      <a:t>%</a:t>
                    </a:r>
                    <a:r>
                      <a:rPr lang="ru-RU" smtClean="0"/>
                      <a:t> (</a:t>
                    </a:r>
                    <a:r>
                      <a:rPr lang="ru-RU" i="1" smtClean="0"/>
                      <a:t>17%</a:t>
                    </a:r>
                    <a:r>
                      <a:rPr lang="ru-RU" smtClean="0"/>
                      <a:t>)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8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Лист3!$A$1:$A$3</c:f>
              <c:strCache>
                <c:ptCount val="3"/>
                <c:pt idx="0">
                  <c:v>ЮУрГУ</c:v>
                </c:pt>
                <c:pt idx="1">
                  <c:v>ЧелГУ</c:v>
                </c:pt>
                <c:pt idx="2">
                  <c:v>Другие</c:v>
                </c:pt>
              </c:strCache>
            </c:strRef>
          </c:cat>
          <c:val>
            <c:numRef>
              <c:f>Лист3!$B$1:$B$3</c:f>
              <c:numCache>
                <c:formatCode>0%</c:formatCode>
                <c:ptCount val="3"/>
                <c:pt idx="0">
                  <c:v>0.14000000000000001</c:v>
                </c:pt>
                <c:pt idx="1">
                  <c:v>0.17</c:v>
                </c:pt>
                <c:pt idx="2">
                  <c:v>0.79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3927296587926505"/>
          <c:y val="0.68944241992308308"/>
          <c:w val="0.1732270341207349"/>
          <c:h val="0.29141459134550735"/>
        </c:manualLayout>
      </c:layout>
      <c:overlay val="0"/>
      <c:txPr>
        <a:bodyPr/>
        <a:lstStyle/>
        <a:p>
          <a:pPr>
            <a:defRPr sz="2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80003082990778807"/>
          <c:y val="0.73582778083136968"/>
          <c:w val="0.13471253194089547"/>
          <c:h val="0.15956067015945596"/>
        </c:manualLayout>
      </c:layout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3983079282058003E-2"/>
          <c:y val="8.626944609676053E-2"/>
          <c:w val="0.7180362830902598"/>
          <c:h val="0.82746110780647897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0830261284099751"/>
          <c:y val="0.74300734691504078"/>
          <c:w val="0.26804855643044617"/>
          <c:h val="0.25699256342957133"/>
        </c:manualLayout>
      </c:layout>
      <c:overlay val="0"/>
      <c:txPr>
        <a:bodyPr/>
        <a:lstStyle/>
        <a:p>
          <a:pPr>
            <a:defRPr sz="18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87120218965569474"/>
          <c:y val="0.40832615820464391"/>
          <c:w val="0.11917766712789486"/>
          <c:h val="0.1972715750881481"/>
        </c:manualLayout>
      </c:layout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2039135148493151E-2"/>
          <c:y val="0"/>
          <c:w val="0.79894621383331943"/>
          <c:h val="0.9917149728461544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9875519158027322"/>
          <c:y val="0.66412943496474253"/>
          <c:w val="0.29532169861331992"/>
          <c:h val="0.33587056503525753"/>
        </c:manualLayout>
      </c:layout>
      <c:overlay val="0"/>
      <c:txPr>
        <a:bodyPr/>
        <a:lstStyle/>
        <a:p>
          <a:pPr>
            <a:defRPr sz="2400" b="1" i="0" baseline="0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txPr>
              <a:bodyPr/>
              <a:lstStyle/>
              <a:p>
                <a:pPr>
                  <a:defRPr sz="28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Лист1!$A$1:$A$3</c:f>
              <c:strCache>
                <c:ptCount val="3"/>
                <c:pt idx="0">
                  <c:v>Вузы</c:v>
                </c:pt>
                <c:pt idx="1">
                  <c:v>Колледж</c:v>
                </c:pt>
                <c:pt idx="2">
                  <c:v>Работают</c:v>
                </c:pt>
              </c:strCache>
            </c:strRef>
          </c:cat>
          <c:val>
            <c:numRef>
              <c:f>Лист1!$B$1:$B$3</c:f>
              <c:numCache>
                <c:formatCode>0%</c:formatCode>
                <c:ptCount val="3"/>
                <c:pt idx="0">
                  <c:v>0.74</c:v>
                </c:pt>
                <c:pt idx="1">
                  <c:v>0.19</c:v>
                </c:pt>
                <c:pt idx="2">
                  <c:v>7.0000000000000007E-2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979824320286252"/>
          <c:y val="0.61003258255961768"/>
          <c:w val="0.21932217847769028"/>
          <c:h val="0.31831911636045496"/>
        </c:manualLayout>
      </c:layout>
      <c:overlay val="0"/>
      <c:txPr>
        <a:bodyPr/>
        <a:lstStyle/>
        <a:p>
          <a:pPr>
            <a:defRPr sz="26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0.86759835326938983"/>
          <c:h val="0.97654595617321982"/>
        </c:manualLayout>
      </c:layout>
      <c:pie3DChart>
        <c:varyColors val="1"/>
        <c:ser>
          <c:idx val="0"/>
          <c:order val="0"/>
          <c:dLbls>
            <c:txPr>
              <a:bodyPr/>
              <a:lstStyle/>
              <a:p>
                <a:pPr>
                  <a:defRPr sz="28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Лист3!$A$1:$A$2</c:f>
              <c:strCache>
                <c:ptCount val="2"/>
                <c:pt idx="0">
                  <c:v>Бюджет</c:v>
                </c:pt>
                <c:pt idx="1">
                  <c:v>Контракт</c:v>
                </c:pt>
              </c:strCache>
            </c:strRef>
          </c:cat>
          <c:val>
            <c:numRef>
              <c:f>Лист3!$B$1:$B$2</c:f>
              <c:numCache>
                <c:formatCode>0%</c:formatCode>
                <c:ptCount val="2"/>
                <c:pt idx="0">
                  <c:v>0.74</c:v>
                </c:pt>
                <c:pt idx="1">
                  <c:v>0.26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672059850102152"/>
          <c:y val="0.66913273484560076"/>
          <c:w val="0.23083430294568855"/>
          <c:h val="0.33086726515439918"/>
        </c:manualLayout>
      </c:layout>
      <c:overlay val="0"/>
      <c:txPr>
        <a:bodyPr/>
        <a:lstStyle/>
        <a:p>
          <a:pPr>
            <a:defRPr sz="2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54800927036879"/>
          <c:y val="0"/>
          <c:w val="0.74458619627359246"/>
          <c:h val="0.93764055426253823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2545244642234477"/>
          <c:y val="0.7481295673559174"/>
          <c:w val="0.36975541463581862"/>
          <c:h val="0.2518704326440826"/>
        </c:manualLayout>
      </c:layout>
      <c:overlay val="0"/>
      <c:txPr>
        <a:bodyPr/>
        <a:lstStyle/>
        <a:p>
          <a:pPr>
            <a:defRPr sz="2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7</a:t>
                    </a:r>
                    <a:r>
                      <a:rPr lang="ru-RU" smtClean="0"/>
                      <a:t>0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30</a:t>
                    </a:r>
                    <a:r>
                      <a:rPr lang="en-US" dirty="0" smtClean="0"/>
                      <a:t>%</a:t>
                    </a:r>
                    <a:r>
                      <a:rPr lang="ru-RU" dirty="0" smtClean="0"/>
                      <a:t> (11%)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8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Лист4!$A$1:$A$2</c:f>
              <c:strCache>
                <c:ptCount val="2"/>
                <c:pt idx="0">
                  <c:v>Вузы Челябинска</c:v>
                </c:pt>
                <c:pt idx="1">
                  <c:v>Вузы России</c:v>
                </c:pt>
              </c:strCache>
            </c:strRef>
          </c:cat>
          <c:val>
            <c:numRef>
              <c:f>Лист4!$B$1:$B$2</c:f>
              <c:numCache>
                <c:formatCode>0%</c:formatCode>
                <c:ptCount val="2"/>
                <c:pt idx="0">
                  <c:v>0.72</c:v>
                </c:pt>
                <c:pt idx="1">
                  <c:v>0.28000000000000003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2901615039972216"/>
          <c:y val="0.7270666648703823"/>
          <c:w val="0.35241625813751787"/>
          <c:h val="0.22270268428293383"/>
        </c:manualLayout>
      </c:layout>
      <c:overlay val="0"/>
      <c:txPr>
        <a:bodyPr/>
        <a:lstStyle/>
        <a:p>
          <a:pPr>
            <a:defRPr sz="2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B659E-2F05-4A55-BDB7-CA022E1BF0B1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D172F6-476F-49F8-934E-F16011FB99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935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172F6-476F-49F8-934E-F16011FB99E5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6987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172F6-476F-49F8-934E-F16011FB99E5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787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97519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83568" y="6356350"/>
            <a:ext cx="2133600" cy="365125"/>
          </a:xfrm>
        </p:spPr>
        <p:txBody>
          <a:bodyPr/>
          <a:lstStyle/>
          <a:p>
            <a:fld id="{A20CFC73-72D6-431C-8D49-1C01CF58DA1F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31840" y="6356350"/>
            <a:ext cx="28956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47520" y="6356350"/>
            <a:ext cx="2133600" cy="365125"/>
          </a:xfrm>
        </p:spPr>
        <p:txBody>
          <a:bodyPr/>
          <a:lstStyle/>
          <a:p>
            <a:fld id="{5D933FF6-15DB-41D9-BC06-A3444FB733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287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CFC73-72D6-431C-8D49-1C01CF58DA1F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33FF6-15DB-41D9-BC06-A3444FB733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682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27776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87624" y="274638"/>
            <a:ext cx="5587752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CFC73-72D6-431C-8D49-1C01CF58DA1F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33FF6-15DB-41D9-BC06-A3444FB733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152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CFC73-72D6-431C-8D49-1C01CF58DA1F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33FF6-15DB-41D9-BC06-A3444FB733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801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87624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CFC73-72D6-431C-8D49-1C01CF58DA1F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33FF6-15DB-41D9-BC06-A3444FB733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019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66296" y="1600200"/>
            <a:ext cx="3859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48064" y="1600200"/>
            <a:ext cx="3859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CFC73-72D6-431C-8D49-1C01CF58DA1F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33FF6-15DB-41D9-BC06-A3444FB733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900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87624" y="1535113"/>
            <a:ext cx="3859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87624" y="2174875"/>
            <a:ext cx="3859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48064" y="1535113"/>
            <a:ext cx="3859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48064" y="2174875"/>
            <a:ext cx="3859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CFC73-72D6-431C-8D49-1C01CF58DA1F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33FF6-15DB-41D9-BC06-A3444FB733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996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CFC73-72D6-431C-8D49-1C01CF58DA1F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33FF6-15DB-41D9-BC06-A3444FB733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623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CFC73-72D6-431C-8D49-1C01CF58DA1F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33FF6-15DB-41D9-BC06-A3444FB733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983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944" y="273050"/>
            <a:ext cx="28800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960" y="273050"/>
            <a:ext cx="47520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87944" y="1435100"/>
            <a:ext cx="28800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CFC73-72D6-431C-8D49-1C01CF58DA1F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33FF6-15DB-41D9-BC06-A3444FB733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668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67744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67744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CFC73-72D6-431C-8D49-1C01CF58DA1F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33FF6-15DB-41D9-BC06-A3444FB733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517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77686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87624" y="1600200"/>
            <a:ext cx="777686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187624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CFC73-72D6-431C-8D49-1C01CF58DA1F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3589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851576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33FF6-15DB-41D9-BC06-A3444FB733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761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3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60648"/>
            <a:ext cx="7772400" cy="147002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выпускников 2021-2022 года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5" descr="C:\Users\mel\AppData\Local\Temp\%D0%92%D1%81%D0%B5 (2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7" descr="C:\Users\mel\AppData\Local\Temp\%D0%92%D1%81%D0%B5 (2)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" t="26413" r="2796" b="14135"/>
          <a:stretch/>
        </p:blipFill>
        <p:spPr bwMode="auto">
          <a:xfrm>
            <a:off x="107504" y="2420888"/>
            <a:ext cx="8909647" cy="3743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176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ru-RU" sz="4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Направления, выбранные выпускниками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412776"/>
            <a:ext cx="9145016" cy="532859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3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Экономическое и управленческое </a:t>
            </a:r>
            <a:r>
              <a:rPr lang="ru-RU" sz="3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3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3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(8 </a:t>
            </a:r>
            <a:r>
              <a:rPr lang="ru-RU" sz="3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чел.)</a:t>
            </a:r>
          </a:p>
          <a:p>
            <a:pPr marL="0" lvl="0" indent="0">
              <a:buNone/>
            </a:pPr>
            <a:endParaRPr lang="ru-RU" sz="13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экономическая аналитика</a:t>
            </a:r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финансы</a:t>
            </a:r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-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персоналом</a:t>
            </a:r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ru-RU" sz="2400" b="1" dirty="0">
              <a:solidFill>
                <a:srgbClr val="9BBB59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47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ru-RU" sz="4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Направления, выбранные выпускниками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412776"/>
            <a:ext cx="9145016" cy="532859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3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Естественно-научное </a:t>
            </a:r>
            <a:r>
              <a:rPr lang="ru-RU" sz="3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3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3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(8 </a:t>
            </a:r>
            <a:r>
              <a:rPr lang="ru-RU" sz="3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чел.)</a:t>
            </a:r>
          </a:p>
          <a:p>
            <a:pPr marL="0" lvl="0" indent="0">
              <a:buNone/>
            </a:pPr>
            <a:endParaRPr lang="ru-RU" sz="13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фундаментальная медицина</a:t>
            </a:r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фармацевтика</a:t>
            </a:r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-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лечебное дело</a:t>
            </a:r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сестринское дело</a:t>
            </a:r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-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химический факультет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- биологический факультет</a:t>
            </a:r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ru-RU" sz="2400" b="1" dirty="0">
              <a:solidFill>
                <a:srgbClr val="9BBB59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18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ru-RU" sz="4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Направления, выбранные выпускниками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412776"/>
            <a:ext cx="9145016" cy="5328592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ru-RU" sz="3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Педагогическое </a:t>
            </a:r>
            <a:r>
              <a:rPr lang="ru-RU" sz="3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3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(5 </a:t>
            </a:r>
            <a:r>
              <a:rPr lang="ru-RU" sz="3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чел.)</a:t>
            </a:r>
          </a:p>
          <a:p>
            <a:pPr marL="0" lvl="0" indent="0">
              <a:buNone/>
            </a:pPr>
            <a:endParaRPr lang="ru-RU" sz="13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и право (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Шепель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Олеся)</a:t>
            </a:r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Иностранные языки (Шредер Владислав,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Кирдяпкина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Анна)</a:t>
            </a:r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-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и физика (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Нигаматуллина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Ольга)</a:t>
            </a:r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 и литература (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Кельдюшова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Надежда)</a:t>
            </a:r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ru-RU" sz="2400" b="1" dirty="0">
              <a:solidFill>
                <a:srgbClr val="9BBB59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14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ru-RU" sz="4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Направления, выбранные выпускниками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268760"/>
            <a:ext cx="9145016" cy="5256584"/>
          </a:xfrm>
        </p:spPr>
        <p:txBody>
          <a:bodyPr>
            <a:normAutofit fontScale="25000" lnSpcReduction="20000"/>
          </a:bodyPr>
          <a:lstStyle/>
          <a:p>
            <a:pPr marL="0" lvl="0" indent="0">
              <a:buNone/>
            </a:pPr>
            <a:r>
              <a:rPr lang="ru-RU" sz="1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направления</a:t>
            </a:r>
            <a:endParaRPr lang="ru-RU" sz="1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200" b="1" dirty="0" smtClean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9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- артист драматического театра и кино (</a:t>
            </a:r>
            <a:r>
              <a:rPr lang="ru-RU" sz="9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Манжосова</a:t>
            </a:r>
            <a:r>
              <a:rPr lang="ru-RU" sz="9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Маргарита)</a:t>
            </a:r>
            <a:endParaRPr lang="ru-RU" sz="9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9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9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9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режиссура театрализованных представлений и праздников (Носова Арина)</a:t>
            </a:r>
            <a:endParaRPr lang="ru-RU" sz="9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9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- </a:t>
            </a:r>
            <a:r>
              <a:rPr lang="ru-RU" sz="9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 и </a:t>
            </a:r>
            <a:r>
              <a:rPr lang="ru-RU" sz="9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прдюссирование</a:t>
            </a:r>
            <a:r>
              <a:rPr lang="ru-RU" sz="9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культурно-досуговых программ (</a:t>
            </a:r>
            <a:r>
              <a:rPr lang="ru-RU" sz="9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Вехова</a:t>
            </a:r>
            <a:r>
              <a:rPr lang="ru-RU" sz="9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Дарья)</a:t>
            </a:r>
            <a:endParaRPr lang="ru-RU" sz="9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9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9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9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реклама и связь с общественностью (Горохова Анастасия)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9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- журналистика (</a:t>
            </a:r>
            <a:r>
              <a:rPr lang="ru-RU" sz="9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Ланчева</a:t>
            </a:r>
            <a:r>
              <a:rPr lang="ru-RU" sz="9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Любовь)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9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- юриспруденция (</a:t>
            </a:r>
            <a:r>
              <a:rPr lang="ru-RU" sz="9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Подгорбунская</a:t>
            </a:r>
            <a:r>
              <a:rPr lang="ru-RU" sz="9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Полина)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ru-RU" sz="2200" b="1" dirty="0">
              <a:solidFill>
                <a:srgbClr val="9BBB59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01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География поступления выпускников в вузы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02" y="1107955"/>
            <a:ext cx="8597798" cy="5750045"/>
          </a:xfrm>
        </p:spPr>
      </p:pic>
      <p:sp>
        <p:nvSpPr>
          <p:cNvPr id="7" name="5-конечная звезда 6"/>
          <p:cNvSpPr/>
          <p:nvPr/>
        </p:nvSpPr>
        <p:spPr>
          <a:xfrm>
            <a:off x="2987824" y="4149080"/>
            <a:ext cx="576064" cy="50405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Выгнутая вниз стрелка 11"/>
          <p:cNvSpPr/>
          <p:nvPr/>
        </p:nvSpPr>
        <p:spPr>
          <a:xfrm rot="3319549" flipH="1">
            <a:off x="2309650" y="4274260"/>
            <a:ext cx="619999" cy="602026"/>
          </a:xfrm>
          <a:prstGeom prst="curvedUpArrow">
            <a:avLst>
              <a:gd name="adj1" fmla="val 19747"/>
              <a:gd name="adj2" fmla="val 60474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Выгнутая вниз стрелка 12"/>
          <p:cNvSpPr/>
          <p:nvPr/>
        </p:nvSpPr>
        <p:spPr>
          <a:xfrm rot="14324010">
            <a:off x="2341363" y="2958573"/>
            <a:ext cx="1740746" cy="631787"/>
          </a:xfrm>
          <a:prstGeom prst="curvedUpArrow">
            <a:avLst>
              <a:gd name="adj1" fmla="val 17499"/>
              <a:gd name="adj2" fmla="val 60474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2330630" y="2537646"/>
            <a:ext cx="273590" cy="25957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2771800" y="4077072"/>
            <a:ext cx="258255" cy="2238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2508872" y="3429000"/>
            <a:ext cx="258255" cy="2238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Выгнутая вниз стрелка 23"/>
          <p:cNvSpPr/>
          <p:nvPr/>
        </p:nvSpPr>
        <p:spPr>
          <a:xfrm rot="13658885">
            <a:off x="2540524" y="3436409"/>
            <a:ext cx="1138040" cy="471975"/>
          </a:xfrm>
          <a:prstGeom prst="curvedUpArrow">
            <a:avLst>
              <a:gd name="adj1" fmla="val 19747"/>
              <a:gd name="adj2" fmla="val 60474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797152"/>
            <a:ext cx="280987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5085184"/>
            <a:ext cx="280987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Выгнутая вниз стрелка 15"/>
          <p:cNvSpPr/>
          <p:nvPr/>
        </p:nvSpPr>
        <p:spPr>
          <a:xfrm rot="3225721" flipV="1">
            <a:off x="3365920" y="4329856"/>
            <a:ext cx="1232923" cy="491205"/>
          </a:xfrm>
          <a:prstGeom prst="curvedUpArrow">
            <a:avLst>
              <a:gd name="adj1" fmla="val 17499"/>
              <a:gd name="adj2" fmla="val 60474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Выгнутая вниз стрелка 16"/>
          <p:cNvSpPr/>
          <p:nvPr/>
        </p:nvSpPr>
        <p:spPr>
          <a:xfrm rot="3225721" flipV="1">
            <a:off x="3537292" y="4158243"/>
            <a:ext cx="720037" cy="491205"/>
          </a:xfrm>
          <a:prstGeom prst="curvedUpArrow">
            <a:avLst>
              <a:gd name="adj1" fmla="val 17499"/>
              <a:gd name="adj2" fmla="val 60474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077072"/>
            <a:ext cx="280987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Выгнутая вниз стрелка 18"/>
          <p:cNvSpPr/>
          <p:nvPr/>
        </p:nvSpPr>
        <p:spPr>
          <a:xfrm rot="10800000">
            <a:off x="1691680" y="3717032"/>
            <a:ext cx="1540343" cy="457025"/>
          </a:xfrm>
          <a:prstGeom prst="curvedUpArrow">
            <a:avLst>
              <a:gd name="adj1" fmla="val 17499"/>
              <a:gd name="adj2" fmla="val 60474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06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География поступления выпускников в вузы</a:t>
            </a:r>
            <a:endParaRPr lang="ru-RU" dirty="0"/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5038078"/>
              </p:ext>
            </p:extLst>
          </p:nvPr>
        </p:nvGraphicFramePr>
        <p:xfrm>
          <a:off x="12722" y="1124744"/>
          <a:ext cx="8663733" cy="5702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3916033"/>
              </p:ext>
            </p:extLst>
          </p:nvPr>
        </p:nvGraphicFramePr>
        <p:xfrm>
          <a:off x="1259632" y="1556792"/>
          <a:ext cx="8568952" cy="5047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1572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el\Documents\Мелентьева Ирина\Определение выпускников\2021-2022\11-2\11-2 класс 88 лицей (1)\000-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7" t="5351" r="9503" b="14449"/>
          <a:stretch/>
        </p:blipFill>
        <p:spPr bwMode="auto">
          <a:xfrm>
            <a:off x="5508104" y="-54684"/>
            <a:ext cx="3635896" cy="367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F:\Определение выпускников\2020-2021\Ракетная акаде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46" y="1196752"/>
            <a:ext cx="420479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44624" y="26965"/>
            <a:ext cx="7776864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География поступления выпускников в вузы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199" y="4005064"/>
            <a:ext cx="9001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u="sng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 - Петербург</a:t>
            </a:r>
          </a:p>
          <a:p>
            <a:pPr marL="0" indent="0">
              <a:buNone/>
            </a:pPr>
            <a:r>
              <a:rPr lang="ru-RU" sz="2800" b="1" dirty="0">
                <a:solidFill>
                  <a:srgbClr val="001132"/>
                </a:solidFill>
                <a:latin typeface="Times New Roman"/>
                <a:ea typeface="Calibri"/>
              </a:rPr>
              <a:t>ФГБВОУ ВО «Военно-космическая академия имени А.Ф. Можайского</a:t>
            </a:r>
            <a:r>
              <a:rPr lang="ru-RU" sz="2800" b="1" dirty="0" smtClean="0">
                <a:solidFill>
                  <a:srgbClr val="001132"/>
                </a:solidFill>
                <a:latin typeface="Times New Roman"/>
                <a:ea typeface="Calibri"/>
              </a:rPr>
              <a:t>»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 специальных 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радиотехнических систем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применения и эксплуатация средств противоракетной обороны,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64088" y="3501008"/>
            <a:ext cx="44644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Афанасьев Арсений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87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050958"/>
            <a:ext cx="5076056" cy="3807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C:\Users\mel\Documents\Мелентьева Ирина\Определение выпускников\2021-2022\11-2\11-2 класс 88 лицей (1)\000-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1" t="5533" r="5556"/>
          <a:stretch/>
        </p:blipFill>
        <p:spPr bwMode="auto">
          <a:xfrm rot="20733316">
            <a:off x="157057" y="725147"/>
            <a:ext cx="3331905" cy="601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-171400"/>
            <a:ext cx="7776864" cy="648072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География поступления 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выпускников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вузы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39952" y="476672"/>
            <a:ext cx="5004048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u="sng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 - Петербург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ФГБОУ ВО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 – Петербургский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Политехнический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 Петра Великого</a:t>
            </a:r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шиностроение, б</a:t>
            </a:r>
            <a:r>
              <a:rPr lang="ru-RU" sz="35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5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19917735">
            <a:off x="2034688" y="758113"/>
            <a:ext cx="215605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</a:t>
            </a:r>
            <a:r>
              <a:rPr lang="ru-RU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Никита</a:t>
            </a:r>
            <a:endParaRPr lang="ru-RU" sz="4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36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9735"/>
            <a:ext cx="4644008" cy="308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56592" y="0"/>
            <a:ext cx="7776864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География поступления выпускников в вузы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1207434"/>
            <a:ext cx="6228184" cy="47525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u="sng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ФГАОУ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«Московский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политехнический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Университет»,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Теплоэнергетика и теплотехника,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AutoShape 2" descr="https://apf.mail.ru/cgi-bin/readmsg/sQC7ggkU9kI.jpg?id=15670191281004633966%3B0%3B10&amp;x-email=melen-irina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220072" y="5517232"/>
            <a:ext cx="3528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Приданников</a:t>
            </a:r>
            <a:endParaRPr lang="ru-RU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Кирилл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3" descr="C:\Users\mel\Documents\Мелентьева Ирина\Определение выпускников\2021-2022\11-2\11-2 класс 88 лицей (1)\000-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4" t="5859" r="38298"/>
          <a:stretch/>
        </p:blipFill>
        <p:spPr bwMode="auto">
          <a:xfrm>
            <a:off x="5987426" y="6927"/>
            <a:ext cx="3170785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44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" y="3767137"/>
            <a:ext cx="4645025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C:\Users\mel\Documents\Мелентьева Ирина\Определение выпускников\2021-2022\11-1\Альбом Главное фото\Кабанко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5" t="14206" r="16767" b="33630"/>
          <a:stretch/>
        </p:blipFill>
        <p:spPr bwMode="auto">
          <a:xfrm>
            <a:off x="5627887" y="692696"/>
            <a:ext cx="3543822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56592" y="-171400"/>
            <a:ext cx="9900592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География поступления выпускников в вузы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08720"/>
            <a:ext cx="6228184" cy="47525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u="sng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ФГАОУ ВО «Московский политехнический Университет»,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системы и технологии</a:t>
            </a:r>
            <a:endParaRPr lang="ru-RU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2" descr="https://apf.mail.ru/cgi-bin/readmsg/sQC7ggkU9kI.jpg?id=15670191281004633966%3B0%3B10&amp;x-email=melen-irina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64088" y="5445224"/>
            <a:ext cx="352839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Кабанко</a:t>
            </a:r>
            <a:r>
              <a:rPr lang="ru-RU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Дарья</a:t>
            </a:r>
            <a:endParaRPr lang="ru-RU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88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396552" y="0"/>
            <a:ext cx="4990969" cy="2808312"/>
          </a:xfrm>
        </p:spPr>
        <p:txBody>
          <a:bodyPr>
            <a:normAutofit fontScale="90000"/>
          </a:bodyPr>
          <a:lstStyle/>
          <a:p>
            <a:r>
              <a:rPr lang="ru-RU" sz="49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Выпускающие к</a:t>
            </a:r>
            <a:r>
              <a:rPr lang="ru-RU" sz="49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лассные </a:t>
            </a:r>
            <a:r>
              <a:rPr lang="ru-RU" sz="49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руководители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7504" y="2420888"/>
            <a:ext cx="3312368" cy="37444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11-1 Кобяков В.С.</a:t>
            </a:r>
          </a:p>
          <a:p>
            <a:endParaRPr lang="ru-RU" sz="28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11-2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Масленикова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Н.В.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11-3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Ламыкина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Н.И</a:t>
            </a: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2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83" t="21672" r="6023" b="13525"/>
          <a:stretch/>
        </p:blipFill>
        <p:spPr bwMode="auto">
          <a:xfrm>
            <a:off x="4139952" y="188640"/>
            <a:ext cx="4839460" cy="6384451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683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Определение выпускников\2020-2021\ма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011" y="0"/>
            <a:ext cx="4475989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0"/>
            <a:ext cx="5904656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География поступления выпускников в вузы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3968" y="3573016"/>
            <a:ext cx="4572000" cy="295232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4000" b="1" u="sng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ФГБОУ ВО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Московский 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авиационный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институт»,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Самолето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 вертолетостроение, 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б.</a:t>
            </a:r>
          </a:p>
        </p:txBody>
      </p:sp>
      <p:sp>
        <p:nvSpPr>
          <p:cNvPr id="5" name="AutoShape 2" descr="https://apf.mail.ru/cgi-bin/readmsg/sQC7ggkU9kI.jpg?id=15670191281004633966%3B0%3B10&amp;x-email=melen-irina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5458" y="1340768"/>
            <a:ext cx="39804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Терентьева Анна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1" y="1975909"/>
            <a:ext cx="3688223" cy="4905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438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76464"/>
            <a:ext cx="3481536" cy="3481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0"/>
            <a:ext cx="5904656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География поступления выпускников в вузы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24744"/>
            <a:ext cx="4572000" cy="295232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4000" b="1" u="sng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ФГБОУ ВПО “МАТИ – Российский государственный технологический университет имени К. Э. Циолковского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б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 информационной безопасности</a:t>
            </a:r>
            <a:r>
              <a:rPr lang="en-US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прикладная информатика</a:t>
            </a:r>
            <a:endParaRPr lang="ru-RU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2" descr="https://apf.mail.ru/cgi-bin/readmsg/sQC7ggkU9kI.jpg?id=15670191281004633966%3B0%3B10&amp;x-email=melen-irina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788024" y="6021288"/>
            <a:ext cx="39804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Камалов Артур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ФГБОУ ВПО “МАТИ – Российский государственный технологический университет имени К. Э. Циолковского” фото, источник: edugid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56" name="Picture 4" descr="C:\Users\mel\Documents\Мелентьева Ирина\Определение выпускников\2021-2022\11-1\Альбом Главное фото\Камалов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0" t="15354" r="9091"/>
          <a:stretch/>
        </p:blipFill>
        <p:spPr bwMode="auto">
          <a:xfrm>
            <a:off x="5618048" y="0"/>
            <a:ext cx="3519056" cy="580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19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el\Documents\Мелентьева Ирина\Определение выпускников\2021-2022\11-2\11-2 класс 88 лицей (1)\000-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5" t="6061" r="3537"/>
          <a:stretch/>
        </p:blipFill>
        <p:spPr bwMode="auto">
          <a:xfrm>
            <a:off x="5508104" y="0"/>
            <a:ext cx="3643389" cy="553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56592" y="0"/>
            <a:ext cx="7776864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География поступления выпускников в вузы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1207434"/>
            <a:ext cx="6228184" cy="47525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u="sng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ФГБОУ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«МГТУ имени Н.Э. Баумана»,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Ракетные комплексы и космонавтика,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AutoShape 2" descr="https://apf.mail.ru/cgi-bin/readmsg/sQC7ggkU9kI.jpg?id=15670191281004633966%3B0%3B10&amp;x-email=melen-irina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64088" y="5877272"/>
            <a:ext cx="352839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Чебан Никита</a:t>
            </a:r>
            <a:endParaRPr lang="ru-RU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2" y="3992481"/>
            <a:ext cx="4631935" cy="2865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71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56592" y="0"/>
            <a:ext cx="7776864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География поступления выпускников в вузы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1207434"/>
            <a:ext cx="6228184" cy="47525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u="sng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АНО ООВО “Институт имени Народного артиста СССР И.Д. Кобзона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к.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Артист драматического театра и кино</a:t>
            </a:r>
            <a:endParaRPr lang="ru-RU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2" descr="https://apf.mail.ru/cgi-bin/readmsg/sQC7ggkU9kI.jpg?id=15670191281004633966%3B0%3B10&amp;x-email=melen-irina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20093667">
            <a:off x="4457010" y="4333943"/>
            <a:ext cx="352839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Манжосова</a:t>
            </a:r>
            <a:r>
              <a:rPr lang="ru-RU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Маргарита</a:t>
            </a:r>
            <a:endParaRPr lang="ru-RU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3" t="30101" r="40229" b="-1"/>
          <a:stretch/>
        </p:blipFill>
        <p:spPr bwMode="auto">
          <a:xfrm>
            <a:off x="7092280" y="0"/>
            <a:ext cx="2035905" cy="6995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" y="4608959"/>
            <a:ext cx="4498082" cy="2249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443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554" y="4509120"/>
            <a:ext cx="3215258" cy="3483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56592" y="-171400"/>
            <a:ext cx="9900592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География поступления выпускников в вузы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87929" y="764704"/>
            <a:ext cx="6228184" cy="47525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u="sng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ФГБОУ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“Российский государственный университет физической культуры, спорта, молодежи и туризма», б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Режиссура театрализованных представлений и праздников</a:t>
            </a:r>
            <a:endParaRPr lang="ru-RU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2" descr="https://apf.mail.ru/cgi-bin/readmsg/sQC7ggkU9kI.jpg?id=15670191281004633966%3B0%3B10&amp;x-email=melen-irina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036808" y="4793614"/>
            <a:ext cx="352839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Носова Арина</a:t>
            </a:r>
            <a:endParaRPr lang="ru-RU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C:\Users\mel\Documents\Мелентьева Ирина\Определение выпускников\2021-2022\11-1\Альбом Главное фото\Носов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0" t="15487" r="19317" b="9237"/>
          <a:stretch/>
        </p:blipFill>
        <p:spPr bwMode="auto">
          <a:xfrm>
            <a:off x="179512" y="764704"/>
            <a:ext cx="2592288" cy="542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79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77072"/>
            <a:ext cx="2987824" cy="2987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39552" y="-243408"/>
            <a:ext cx="7776864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География поступления выпускников 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вузы</a:t>
            </a:r>
            <a:endParaRPr lang="ru-RU" sz="3600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2901" y="764704"/>
            <a:ext cx="4572000" cy="3816424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5100" b="1" u="sng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Томск</a:t>
            </a:r>
            <a:endParaRPr lang="ru-RU" sz="5100" b="1" u="sng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ru-RU" sz="4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ФГАОУ </a:t>
            </a:r>
            <a:r>
              <a:rPr lang="ru-RU" sz="4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</a:t>
            </a:r>
          </a:p>
          <a:p>
            <a:pPr marL="0" indent="0">
              <a:buNone/>
            </a:pPr>
            <a:r>
              <a:rPr lang="ru-RU" sz="4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«"Национальный исследовательский Томский политехнический университет</a:t>
            </a:r>
            <a:r>
              <a:rPr lang="ru-RU" sz="4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"», б.</a:t>
            </a:r>
            <a:endParaRPr lang="ru-RU" sz="47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7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51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Инженерная школа</a:t>
            </a:r>
          </a:p>
          <a:p>
            <a:pPr marL="0" indent="0">
              <a:buNone/>
            </a:pPr>
            <a:r>
              <a:rPr lang="ru-RU" sz="51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Информационных технологий</a:t>
            </a:r>
          </a:p>
          <a:p>
            <a:pPr marL="0" indent="0">
              <a:buNone/>
            </a:pPr>
            <a:r>
              <a:rPr lang="ru-RU" sz="51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5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робототехники</a:t>
            </a:r>
            <a:r>
              <a:rPr lang="en-US" sz="5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программная инженерия</a:t>
            </a:r>
            <a:endParaRPr lang="ru-RU" sz="51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64088" y="4941168"/>
            <a:ext cx="3600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Сорокин Георгий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3" name="Picture 3" descr="C:\Users\mel\Documents\Мелентьева Ирина\Определение выпускников\2021-2022\11-2\11-2 класс 88 лицей (1)\000-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37" t="6061" b="37576"/>
          <a:stretch/>
        </p:blipFill>
        <p:spPr bwMode="auto">
          <a:xfrm>
            <a:off x="5148064" y="620688"/>
            <a:ext cx="3858490" cy="386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51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545" y="3884418"/>
            <a:ext cx="2987824" cy="2987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39552" y="-243408"/>
            <a:ext cx="7776864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География поступления выпускников 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вузы</a:t>
            </a:r>
            <a:endParaRPr lang="ru-RU" sz="3600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4283968" y="620688"/>
            <a:ext cx="4572000" cy="3816424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5100" b="1" u="sng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Томск</a:t>
            </a:r>
            <a:endParaRPr lang="ru-RU" sz="5100" b="1" u="sng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ru-RU" sz="4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ФГАОУ </a:t>
            </a:r>
            <a:r>
              <a:rPr lang="ru-RU" sz="4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</a:t>
            </a:r>
          </a:p>
          <a:p>
            <a:pPr marL="0" indent="0">
              <a:buNone/>
            </a:pPr>
            <a:r>
              <a:rPr lang="ru-RU" sz="4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«"Национальный исследовательский Томский политехнический университет</a:t>
            </a:r>
            <a:r>
              <a:rPr lang="ru-RU" sz="4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"», б.</a:t>
            </a:r>
            <a:endParaRPr lang="ru-RU" sz="47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7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51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Инженерная школа</a:t>
            </a:r>
          </a:p>
          <a:p>
            <a:pPr marL="0" indent="0">
              <a:buNone/>
            </a:pPr>
            <a:r>
              <a:rPr lang="ru-RU" sz="51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Информационных технологий</a:t>
            </a:r>
          </a:p>
          <a:p>
            <a:pPr marL="0" indent="0">
              <a:buNone/>
            </a:pPr>
            <a:r>
              <a:rPr lang="ru-RU" sz="51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5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робототехники</a:t>
            </a:r>
            <a:r>
              <a:rPr lang="en-US" sz="5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программная инженерия</a:t>
            </a:r>
            <a:endParaRPr lang="ru-RU" sz="51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6093296"/>
            <a:ext cx="4896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Усачева Светлана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C:\Users\mel\Documents\Мелентьева Ирина\Определение выпускников\2021-2022\11-2\11-2 класс 88 лицей (1)\000-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0" t="5710" r="34808"/>
          <a:stretch/>
        </p:blipFill>
        <p:spPr bwMode="auto">
          <a:xfrm>
            <a:off x="31692" y="692695"/>
            <a:ext cx="3460188" cy="548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75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5652"/>
            <a:ext cx="5292080" cy="2977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-1260648" y="-11329"/>
            <a:ext cx="7776864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География поступления выпускников в вузы</a:t>
            </a:r>
            <a:endParaRPr lang="ru-RU" sz="3600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51520" y="1268760"/>
            <a:ext cx="4990193" cy="32403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4000" b="1" u="sng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Екатеринбург</a:t>
            </a:r>
            <a:endParaRPr lang="ru-RU" sz="4000" b="1" u="sng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ФГАОУ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</a:t>
            </a:r>
          </a:p>
          <a:p>
            <a:pPr marL="0" indent="0"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««Уральский федеральный университет имени первого Президента России Б.Н. Ельцина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»», б.</a:t>
            </a:r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радиоэлектроники и информационных технологий</a:t>
            </a:r>
            <a:r>
              <a:rPr lang="en-US" sz="3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3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управление в технических системах</a:t>
            </a:r>
            <a:endParaRPr lang="ru-RU" sz="31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24128" y="5157192"/>
            <a:ext cx="3240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Гридин Глеб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 descr="C:\Users\mel\Documents\Мелентьева Ирина\Определение выпускников\2021-2022\11-2\11-2 класс 88 лицей (1)\000-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6" t="6666"/>
          <a:stretch/>
        </p:blipFill>
        <p:spPr bwMode="auto">
          <a:xfrm>
            <a:off x="5416735" y="0"/>
            <a:ext cx="3727266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3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880557"/>
            <a:ext cx="5292080" cy="2977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555776" y="0"/>
            <a:ext cx="7776864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География поступления выпускников в вузы</a:t>
            </a:r>
            <a:endParaRPr lang="ru-RU" sz="3600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4153807" y="1196752"/>
            <a:ext cx="4990193" cy="32403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4000" b="1" u="sng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Екатеринбург</a:t>
            </a:r>
            <a:endParaRPr lang="ru-RU" sz="4000" b="1" u="sng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ФГАОУ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</a:t>
            </a:r>
          </a:p>
          <a:p>
            <a:pPr marL="0" indent="0"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««Уральский федеральный университет имени первого Президента России Б.Н. Ельцина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»», к.</a:t>
            </a:r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Прикладная информатика</a:t>
            </a:r>
            <a:endParaRPr lang="ru-RU" sz="31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4869160"/>
            <a:ext cx="32403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Коротаева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Екатерина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 descr="C:\Users\mel\Documents\Мелентьева Ирина\Определение выпускников\2021-2022\11-1\Альбом Главное фото\Коротаев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" t="23232" r="10302" b="13940"/>
          <a:stretch/>
        </p:blipFill>
        <p:spPr bwMode="auto">
          <a:xfrm>
            <a:off x="0" y="12398"/>
            <a:ext cx="3976254" cy="430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33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9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818" t="18486" r="7455"/>
          <a:stretch/>
        </p:blipFill>
        <p:spPr bwMode="auto">
          <a:xfrm>
            <a:off x="5320145" y="620688"/>
            <a:ext cx="3823855" cy="5534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-180528" y="-243408"/>
            <a:ext cx="10332640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География поступления выпускников в вузы</a:t>
            </a:r>
            <a:endParaRPr lang="ru-RU" sz="3600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395536" y="836712"/>
            <a:ext cx="4990193" cy="32403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4000" b="1" u="sng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Нижний Новгород</a:t>
            </a:r>
            <a:endParaRPr lang="ru-RU" sz="4000" b="1" u="sng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ФГАОУ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</a:t>
            </a:r>
          </a:p>
          <a:p>
            <a:pPr marL="0" indent="0"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«Национальный исследовательский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Нижегоро́дский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госуда́рственный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университе́т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и́мени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 И.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Лобаче́вского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</a:t>
            </a:r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Зарубежная филология</a:t>
            </a:r>
            <a:endParaRPr lang="ru-RU" sz="31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03640" y="5509975"/>
            <a:ext cx="32403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Маркелова Дарья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60" name="Picture 4" descr="Филологический факультет университета Лобачевского на Большой Покровской улиц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14786"/>
            <a:ext cx="4107904" cy="274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63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188640"/>
            <a:ext cx="5688632" cy="18002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2021-2022 учебном году 55 выпускников,</a:t>
            </a:r>
            <a:b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них 11-1класс (Кобяков В.С.)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24 чел.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mel\Documents\Мелентьева Ирина\Определение выпускников\2021-2022\11-1\Кобяков ВС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1" t="22137" r="13053" b="17768"/>
          <a:stretch/>
        </p:blipFill>
        <p:spPr bwMode="auto">
          <a:xfrm rot="20883018">
            <a:off x="329231" y="376520"/>
            <a:ext cx="2864831" cy="3386972"/>
          </a:xfrm>
          <a:prstGeom prst="rect">
            <a:avLst/>
          </a:prstGeom>
          <a:noFill/>
          <a:ln w="63500" cmpd="sng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:\Users\mel\Downloads\фото (10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3" t="20271" r="19698" b="12001"/>
          <a:stretch/>
        </p:blipFill>
        <p:spPr bwMode="auto">
          <a:xfrm>
            <a:off x="2292779" y="1916832"/>
            <a:ext cx="6851221" cy="491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67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555776" y="0"/>
            <a:ext cx="7776864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География поступления выпускников в вузы</a:t>
            </a:r>
            <a:endParaRPr lang="ru-RU" sz="3600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3563888" y="1124744"/>
            <a:ext cx="4990193" cy="3240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4000" b="1" u="sng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Саратов</a:t>
            </a:r>
            <a:endParaRPr lang="ru-RU" sz="4000" b="1" u="sng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Профессионально-педагогический колледж СГТУ им. Ю. А.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Гагарина, к.</a:t>
            </a:r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Финансы</a:t>
            </a:r>
            <a:endParaRPr lang="ru-RU" sz="31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5229200"/>
            <a:ext cx="32403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Неганова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Яна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3" t="5852" r="40689"/>
          <a:stretch/>
        </p:blipFill>
        <p:spPr bwMode="auto">
          <a:xfrm>
            <a:off x="31870" y="0"/>
            <a:ext cx="2883946" cy="502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Саратовский государственный технический университет имени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23870"/>
            <a:ext cx="4139952" cy="310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63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Nspu 2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81683"/>
            <a:ext cx="4862287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C:\Users\mel\Documents\Мелентьева Ирина\Определение выпускников\2021-2022\11-2\11-2 класс 88 лицей (1)\000-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50" t="7272" r="5960"/>
          <a:stretch/>
        </p:blipFill>
        <p:spPr bwMode="auto">
          <a:xfrm>
            <a:off x="5773897" y="188640"/>
            <a:ext cx="3366655" cy="635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-1188640" y="2526"/>
            <a:ext cx="7776864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География поступления выпускников в вузы</a:t>
            </a:r>
            <a:endParaRPr lang="ru-RU" sz="3600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39552" y="1196752"/>
            <a:ext cx="4990193" cy="324036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4000" b="1" u="sng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Новосибирск</a:t>
            </a:r>
            <a:endParaRPr lang="ru-RU" sz="4000" b="1" u="sng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ФГБОУ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«Новосибирский государственный педагогический университет»,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 филологии, массовой информации и психологии</a:t>
            </a:r>
            <a:r>
              <a:rPr lang="en-US" sz="3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3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педагогическое образование с двумя профилями русский язык и литература</a:t>
            </a:r>
            <a:endParaRPr lang="ru-RU" sz="31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03640" y="5373216"/>
            <a:ext cx="32403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Кельдюшова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Надежда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35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0"/>
            <a:ext cx="5328592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 вузов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1895985"/>
              </p:ext>
            </p:extLst>
          </p:nvPr>
        </p:nvGraphicFramePr>
        <p:xfrm>
          <a:off x="1043608" y="1268760"/>
          <a:ext cx="8100392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7440359"/>
              </p:ext>
            </p:extLst>
          </p:nvPr>
        </p:nvGraphicFramePr>
        <p:xfrm>
          <a:off x="539552" y="908720"/>
          <a:ext cx="9144000" cy="5949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6073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0"/>
            <a:ext cx="5328592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 вузов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908720"/>
            <a:ext cx="7776864" cy="59492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</a:t>
            </a:r>
            <a:r>
              <a:rPr lang="ru-RU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вузы и колледжи:</a:t>
            </a:r>
          </a:p>
          <a:p>
            <a:pPr marL="0" indent="0">
              <a:buNone/>
            </a:pPr>
            <a:endParaRPr lang="ru-RU" sz="1700" b="1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ЧФ РАНХ и ГС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СФТИ НИЯУ МИФИ</a:t>
            </a:r>
            <a:endParaRPr lang="ru-RU" sz="2600" b="1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ЮУрГГПУ</a:t>
            </a:r>
            <a:endParaRPr lang="ru-RU" sz="2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ЧИПС </a:t>
            </a:r>
            <a:r>
              <a:rPr lang="ru-RU" sz="2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УрГУПС</a:t>
            </a:r>
            <a:endParaRPr lang="ru-RU" sz="2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Филиал финансового университета при правительстве РФ</a:t>
            </a:r>
            <a:endParaRPr lang="ru-RU" sz="2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ЮУГМ</a:t>
            </a:r>
          </a:p>
          <a:p>
            <a:pPr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ЮУМК</a:t>
            </a:r>
            <a:endParaRPr lang="ru-RU" sz="2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Медицинский колледж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Московский международный колледж цифровых технологий «Академия ТОР», Челябинск</a:t>
            </a:r>
            <a:endParaRPr lang="ru-RU" sz="2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09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6264696" cy="1008112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Выпускники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2022!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" t="26413" r="2796" b="14135"/>
          <a:stretch/>
        </p:blipFill>
        <p:spPr bwMode="auto">
          <a:xfrm>
            <a:off x="-87929" y="1628800"/>
            <a:ext cx="9231929" cy="3878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198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7651" name="Picture 4" descr="школа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 w="476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2" name="WordArt 5"/>
          <p:cNvSpPr>
            <a:spLocks noChangeArrowheads="1" noChangeShapeType="1" noTextEdit="1"/>
          </p:cNvSpPr>
          <p:nvPr/>
        </p:nvSpPr>
        <p:spPr bwMode="auto">
          <a:xfrm rot="-244536">
            <a:off x="460375" y="4857750"/>
            <a:ext cx="7639050" cy="11525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spc="72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42425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08720"/>
            <a:ext cx="5472608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11-2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</a:t>
            </a:r>
            <a:b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(Масленикова Н.В.)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17 чел. 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7" t="37240" r="30429" b="39498"/>
          <a:stretch/>
        </p:blipFill>
        <p:spPr bwMode="auto">
          <a:xfrm rot="799106">
            <a:off x="5711650" y="77054"/>
            <a:ext cx="3130687" cy="2984540"/>
          </a:xfrm>
          <a:prstGeom prst="rect">
            <a:avLst/>
          </a:prstGeom>
          <a:noFill/>
          <a:ln w="508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4" t="41171" r="22307" b="8320"/>
          <a:stretch/>
        </p:blipFill>
        <p:spPr bwMode="auto">
          <a:xfrm>
            <a:off x="323528" y="2883011"/>
            <a:ext cx="8352928" cy="399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591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4161" y="1196752"/>
            <a:ext cx="5328592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11-3 класс (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Ламыкина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Н.И.)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16 чел.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4" descr="C:\Users\mel\Documents\%D0%9C%D0%B5%D0%BB%D0%B5%D0%BD%D1%82%D1%8C%D0%B5%D0%B2%D0%B0 %D0%98%D1%80%D0%B8%D0%BD%D0%B0\%D0%9E%D0%BF%D1%80%D0%B5%D0%B4%D0%B5%D0%BB%D0%B5%D0%BD%D0%B8%D0%B5 %D0%B2%D1%8B%D0%BF%D1%83%D1%81%D0%BA%D0%BD%D0%B8%D0%BA%D0%BE%D0%B2\2021-2022\11-3\11-3 %D0%BD%D0%B0 %D1%81%D1%86%D0%B5%D0%BD%D0%B5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1" t="35369" r="4477" b="13709"/>
          <a:stretch/>
        </p:blipFill>
        <p:spPr bwMode="auto">
          <a:xfrm>
            <a:off x="1" y="3335867"/>
            <a:ext cx="9144000" cy="3522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9246">
            <a:off x="247640" y="143580"/>
            <a:ext cx="3581809" cy="2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591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выпускников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9505131"/>
              </p:ext>
            </p:extLst>
          </p:nvPr>
        </p:nvGraphicFramePr>
        <p:xfrm>
          <a:off x="1187450" y="1600200"/>
          <a:ext cx="7777163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3324824"/>
              </p:ext>
            </p:extLst>
          </p:nvPr>
        </p:nvGraphicFramePr>
        <p:xfrm>
          <a:off x="1475656" y="1124744"/>
          <a:ext cx="7200800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552697"/>
              </p:ext>
            </p:extLst>
          </p:nvPr>
        </p:nvGraphicFramePr>
        <p:xfrm>
          <a:off x="1223120" y="908720"/>
          <a:ext cx="7920880" cy="5502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9704450"/>
              </p:ext>
            </p:extLst>
          </p:nvPr>
        </p:nvGraphicFramePr>
        <p:xfrm>
          <a:off x="611560" y="836712"/>
          <a:ext cx="7920880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7151337"/>
              </p:ext>
            </p:extLst>
          </p:nvPr>
        </p:nvGraphicFramePr>
        <p:xfrm>
          <a:off x="1115616" y="1412776"/>
          <a:ext cx="8028384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7423572"/>
              </p:ext>
            </p:extLst>
          </p:nvPr>
        </p:nvGraphicFramePr>
        <p:xfrm>
          <a:off x="971600" y="620688"/>
          <a:ext cx="8352928" cy="6381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07855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1115616" y="404664"/>
            <a:ext cx="7776864" cy="17142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1000" b="1" dirty="0" smtClean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11/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67%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88%)</a:t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en-US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общ. – 74% (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74%)</a:t>
            </a: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2886228"/>
              </p:ext>
            </p:extLst>
          </p:nvPr>
        </p:nvGraphicFramePr>
        <p:xfrm>
          <a:off x="1115616" y="2204864"/>
          <a:ext cx="7777163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3107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ru-RU" sz="4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Соответствие лицейского профиля выбранному направлению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988840"/>
            <a:ext cx="9036496" cy="5069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Технологический (из 17 чел.)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9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Естественно-научный (из 9 чел.)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Углубленное изучение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английского языка (из 7 чел.)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29%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76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ru-RU" sz="4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Направления, выбранные выпускниками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412776"/>
            <a:ext cx="9145016" cy="5328592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ru-RU" sz="3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Технологическое </a:t>
            </a:r>
            <a:r>
              <a:rPr lang="ru-RU" sz="3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  <a:r>
              <a:rPr lang="ru-RU" sz="3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(28 </a:t>
            </a:r>
            <a:r>
              <a:rPr lang="ru-RU" sz="3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</a:t>
            </a:r>
            <a:r>
              <a:rPr lang="ru-RU" sz="3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13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безопасность</a:t>
            </a:r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теплоэнергетика и теплотехника</a:t>
            </a:r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-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управления летательными аппаратами</a:t>
            </a:r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техническое обслуживание и управление подвижным составом</a:t>
            </a:r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-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и эксплуатация зданий и сооружений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- машинист локомотива</a:t>
            </a:r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ru-RU" sz="2400" b="1" dirty="0">
              <a:solidFill>
                <a:srgbClr val="9BBB59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6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4c41c733bf5c8e58a8c9332e283e8b124d14081"/>
</p:tagLst>
</file>

<file path=ppt/theme/theme1.xml><?xml version="1.0" encoding="utf-8"?>
<a:theme xmlns:a="http://schemas.openxmlformats.org/drawingml/2006/main" name="Темный зеленый чай 130210003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Темный зеленый чай 1302100031</Template>
  <TotalTime>5467</TotalTime>
  <Words>816</Words>
  <Application>Microsoft Office PowerPoint</Application>
  <PresentationFormat>Экран (4:3)</PresentationFormat>
  <Paragraphs>182</Paragraphs>
  <Slides>35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Темный зеленый чай 1302100031</vt:lpstr>
      <vt:lpstr>Определение выпускников 2021-2022 года</vt:lpstr>
      <vt:lpstr>Выпускающие классные руководители </vt:lpstr>
      <vt:lpstr>В 2021-2022 учебном году 55 выпускников, из них 11-1класс (Кобяков В.С.) – 24 чел.</vt:lpstr>
      <vt:lpstr> 11-2 класс  (Масленикова Н.В.) – 17 чел. </vt:lpstr>
      <vt:lpstr>11-3 класс (Ламыкина Н.И.) – 16 чел.</vt:lpstr>
      <vt:lpstr>Определение выпускников </vt:lpstr>
      <vt:lpstr> Поступление на бюджет   11/1 – 67%  11/2 –  100% (88%) 11/3 –  53% 11 общ. – 74% (74%) </vt:lpstr>
      <vt:lpstr>Соответствие лицейского профиля выбранному направлению  </vt:lpstr>
      <vt:lpstr>Направления, выбранные выпускниками </vt:lpstr>
      <vt:lpstr>Направления, выбранные выпускниками </vt:lpstr>
      <vt:lpstr>Направления, выбранные выпускниками </vt:lpstr>
      <vt:lpstr>Направления, выбранные выпускниками </vt:lpstr>
      <vt:lpstr>Направления, выбранные выпускниками </vt:lpstr>
      <vt:lpstr>География поступления выпускников в вузы </vt:lpstr>
      <vt:lpstr>География поступления выпускников в вузы</vt:lpstr>
      <vt:lpstr>География поступления выпускников в вузы</vt:lpstr>
      <vt:lpstr>География поступления  выпускников в вузы</vt:lpstr>
      <vt:lpstr>География поступления выпускников в вузы</vt:lpstr>
      <vt:lpstr>География поступления выпускников в вузы</vt:lpstr>
      <vt:lpstr>География поступления выпускников в вузы</vt:lpstr>
      <vt:lpstr>География поступления выпускников в вузы</vt:lpstr>
      <vt:lpstr>География поступления выпускников в вузы</vt:lpstr>
      <vt:lpstr>География поступления выпускников в вузы</vt:lpstr>
      <vt:lpstr>География поступления выпускников в вузы</vt:lpstr>
      <vt:lpstr>География поступления выпускников в вузы</vt:lpstr>
      <vt:lpstr>География поступления выпускников в вузы</vt:lpstr>
      <vt:lpstr>География поступления выпускников в вузы</vt:lpstr>
      <vt:lpstr>География поступления выпускников в вузы</vt:lpstr>
      <vt:lpstr>География поступления выпускников в вузы</vt:lpstr>
      <vt:lpstr>География поступления выпускников в вузы</vt:lpstr>
      <vt:lpstr>География поступления выпускников в вузы</vt:lpstr>
      <vt:lpstr>Выбор вузов</vt:lpstr>
      <vt:lpstr>Выбор вузов</vt:lpstr>
      <vt:lpstr>Выпускники 2022!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Определение выпускников 2013-2014года</dc:title>
  <dc:creator>mel</dc:creator>
  <cp:lastModifiedBy>mel</cp:lastModifiedBy>
  <cp:revision>275</cp:revision>
  <dcterms:created xsi:type="dcterms:W3CDTF">2014-08-28T20:26:22Z</dcterms:created>
  <dcterms:modified xsi:type="dcterms:W3CDTF">2022-08-30T05:44:58Z</dcterms:modified>
</cp:coreProperties>
</file>